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60" r:id="rId3"/>
    <p:sldId id="259" r:id="rId4"/>
    <p:sldId id="258" r:id="rId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F71F2B-C5E4-4BDD-962F-995153CBDA56}" type="datetimeFigureOut">
              <a:rPr lang="hu-HU" smtClean="0"/>
              <a:t>2018.05.16.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B5921-0CAC-4A1D-9867-A139FC9797E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310006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 dirty="0" smtClean="0"/>
              <a:t>A héttorony kezdetben erőd, majd börtön. Gárdonyi Géza írt róla az</a:t>
            </a:r>
            <a:r>
              <a:rPr lang="hu-HU" baseline="0" dirty="0" smtClean="0"/>
              <a:t> Egri csillagokban.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CB5921-0CAC-4A1D-9867-A139FC9797E8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9690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2018.05.16.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2018.05.16.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2018.05.16.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2018.05.16.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2018.05.16.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2018.05.16.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2018.05.16.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2018.05.16.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2018.05.16.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2018.05.16.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5F401-C947-4F5B-9246-D838254E0DE0}" type="datetimeFigureOut">
              <a:rPr lang="hu-HU" smtClean="0"/>
              <a:pPr/>
              <a:t>2018.05.16.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5F401-C947-4F5B-9246-D838254E0DE0}" type="datetimeFigureOut">
              <a:rPr lang="hu-HU" smtClean="0"/>
              <a:pPr/>
              <a:t>2018.05.16.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C549F-75BF-416E-B75D-1BF1B1106B23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701407"/>
            <a:ext cx="5904656" cy="3665984"/>
          </a:xfrm>
        </p:spPr>
        <p:txBody>
          <a:bodyPr>
            <a:normAutofit/>
          </a:bodyPr>
          <a:lstStyle/>
          <a:p>
            <a:pPr marL="0" algn="just">
              <a:buNone/>
            </a:pPr>
            <a:r>
              <a:rPr lang="hu-HU" sz="2200" dirty="0" smtClean="0">
                <a:latin typeface="Times New Roman" pitchFamily="18" charset="0"/>
                <a:cs typeface="Times New Roman" pitchFamily="18" charset="0"/>
              </a:rPr>
              <a:t>	József Attila 1937-ben tisztázatlan körülmények között hunyt el. Baleset volt vagy öngyilkosság? A mai napig érvelnek az egyik vagy másik verzió mellett. Ha azonban az utolsó vershármasát nézzük, abból egyértelműen látszik, hogy József Attila számvetést készített, és tudatosan készült a halálra.</a:t>
            </a:r>
          </a:p>
          <a:p>
            <a:pPr marL="0" algn="just">
              <a:buNone/>
            </a:pPr>
            <a:r>
              <a:rPr lang="hu-HU" sz="2200" dirty="0">
                <a:latin typeface="Times New Roman" pitchFamily="18" charset="0"/>
                <a:cs typeface="Times New Roman" pitchFamily="18" charset="0"/>
              </a:rPr>
              <a:t>		Az utolsó verseiben több hasonlóságot találunk, melyek mindhárom verset jellemzik:</a:t>
            </a:r>
          </a:p>
          <a:p>
            <a:pPr marL="0" algn="just">
              <a:buNone/>
            </a:pPr>
            <a:endParaRPr lang="hu-H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192" y="116632"/>
            <a:ext cx="2657475" cy="3810000"/>
          </a:xfrm>
          <a:prstGeom prst="rect">
            <a:avLst/>
          </a:prstGeom>
        </p:spPr>
      </p:pic>
      <p:sp>
        <p:nvSpPr>
          <p:cNvPr id="4" name="Tartalom helye 2"/>
          <p:cNvSpPr txBox="1">
            <a:spLocks/>
          </p:cNvSpPr>
          <p:nvPr/>
        </p:nvSpPr>
        <p:spPr>
          <a:xfrm>
            <a:off x="56666" y="4265712"/>
            <a:ext cx="8932871" cy="2475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just">
              <a:buFontTx/>
              <a:buChar char="-"/>
            </a:pPr>
            <a:r>
              <a:rPr lang="hu-HU" sz="2200" dirty="0" smtClean="0">
                <a:latin typeface="Times New Roman" pitchFamily="18" charset="0"/>
                <a:cs typeface="Times New Roman" pitchFamily="18" charset="0"/>
              </a:rPr>
              <a:t>A cím mindegyik vers esetében az első sor. Nem adott címet a költeményeknek.</a:t>
            </a:r>
          </a:p>
          <a:p>
            <a:pPr marL="0" algn="just">
              <a:buFontTx/>
              <a:buChar char="-"/>
            </a:pPr>
            <a:r>
              <a:rPr lang="hu-HU" sz="2200" dirty="0" smtClean="0">
                <a:latin typeface="Times New Roman" pitchFamily="18" charset="0"/>
                <a:cs typeface="Times New Roman" pitchFamily="18" charset="0"/>
              </a:rPr>
              <a:t>Mindegyik versben megjelenik a lírai én magánya.</a:t>
            </a:r>
          </a:p>
          <a:p>
            <a:pPr marL="0" algn="just">
              <a:buFontTx/>
              <a:buChar char="-"/>
            </a:pPr>
            <a:r>
              <a:rPr lang="hu-HU" sz="2200" dirty="0" smtClean="0">
                <a:latin typeface="Times New Roman" pitchFamily="18" charset="0"/>
                <a:cs typeface="Times New Roman" pitchFamily="18" charset="0"/>
              </a:rPr>
              <a:t>A halál is megjelenik mindhárom műben.</a:t>
            </a:r>
          </a:p>
          <a:p>
            <a:pPr marL="0" algn="just">
              <a:buFontTx/>
              <a:buChar char="-"/>
            </a:pPr>
            <a:r>
              <a:rPr lang="hu-HU" sz="2200" dirty="0" smtClean="0">
                <a:latin typeface="Times New Roman" pitchFamily="18" charset="0"/>
                <a:cs typeface="Times New Roman" pitchFamily="18" charset="0"/>
              </a:rPr>
              <a:t>A múlt, a gyermekkor elhibázottsága, kapkodás, önfejűség, önpusztítás.</a:t>
            </a:r>
          </a:p>
          <a:p>
            <a:pPr marL="0" algn="just">
              <a:buFontTx/>
              <a:buChar char="-"/>
            </a:pPr>
            <a:r>
              <a:rPr lang="hu-HU" sz="2200" dirty="0" smtClean="0">
                <a:latin typeface="Times New Roman" pitchFamily="18" charset="0"/>
                <a:cs typeface="Times New Roman" pitchFamily="18" charset="0"/>
              </a:rPr>
              <a:t>Az évszakok metaforája, különösen a tél, mely maga is a halálra utal.</a:t>
            </a:r>
          </a:p>
          <a:p>
            <a:pPr marL="0" algn="just">
              <a:buFontTx/>
              <a:buChar char="-"/>
            </a:pPr>
            <a:endParaRPr lang="hu-HU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363604" y="116632"/>
            <a:ext cx="59046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b="1" dirty="0" smtClean="0"/>
              <a:t>József Attila utolsó versei</a:t>
            </a:r>
            <a:endParaRPr lang="hu-HU" sz="32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845423"/>
            <a:ext cx="5976664" cy="3512729"/>
          </a:xfrm>
        </p:spPr>
        <p:txBody>
          <a:bodyPr>
            <a:normAutofit/>
          </a:bodyPr>
          <a:lstStyle/>
          <a:p>
            <a:pPr marL="0" algn="just">
              <a:buNone/>
            </a:pPr>
            <a:r>
              <a:rPr lang="hu-HU" sz="2400" dirty="0" smtClean="0">
                <a:latin typeface="Times New Roman" pitchFamily="18" charset="0"/>
                <a:cs typeface="Times New Roman" pitchFamily="18" charset="0"/>
              </a:rPr>
              <a:t>A vers egy gyermekkori élményből indul ki: gyermekként József Attila egy zsák aranyat ígért anyjának. Számvetésében azonban rádöbben, hogy inkább szenvedést okozott. Ennek okait keresi, és megállapítja, hogy saját magának okozta </a:t>
            </a:r>
            <a:r>
              <a:rPr lang="hu-HU" sz="2400" dirty="0">
                <a:latin typeface="Times New Roman" pitchFamily="18" charset="0"/>
                <a:cs typeface="Times New Roman" pitchFamily="18" charset="0"/>
              </a:rPr>
              <a:t>a fájdalmait: „Tejfoggal kőbe mért haraptál?... Magadat mindig kitakartad,/ sebedet mindig elvakartad</a:t>
            </a:r>
            <a:r>
              <a:rPr lang="hu-HU" sz="2400" dirty="0" smtClean="0">
                <a:latin typeface="Times New Roman" pitchFamily="18" charset="0"/>
                <a:cs typeface="Times New Roman" pitchFamily="18" charset="0"/>
              </a:rPr>
              <a:t>,”. A magányosságot a hét torony jelképezi. </a:t>
            </a:r>
            <a:endParaRPr lang="hu-H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124744"/>
            <a:ext cx="2808312" cy="2808312"/>
          </a:xfrm>
          <a:prstGeom prst="rect">
            <a:avLst/>
          </a:prstGeom>
        </p:spPr>
      </p:pic>
      <p:sp>
        <p:nvSpPr>
          <p:cNvPr id="4" name="Szövegdoboz 3"/>
          <p:cNvSpPr txBox="1"/>
          <p:nvPr/>
        </p:nvSpPr>
        <p:spPr>
          <a:xfrm>
            <a:off x="179512" y="260648"/>
            <a:ext cx="5725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smtClean="0"/>
              <a:t>Karóval jöttél…</a:t>
            </a:r>
            <a:endParaRPr lang="hu-HU" sz="3200" b="1" dirty="0"/>
          </a:p>
        </p:txBody>
      </p:sp>
      <p:sp>
        <p:nvSpPr>
          <p:cNvPr id="5" name="Tartalom helye 2"/>
          <p:cNvSpPr txBox="1">
            <a:spLocks/>
          </p:cNvSpPr>
          <p:nvPr/>
        </p:nvSpPr>
        <p:spPr>
          <a:xfrm>
            <a:off x="251520" y="4365104"/>
            <a:ext cx="8784976" cy="17281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just">
              <a:buFont typeface="Arial" pitchFamily="34" charset="0"/>
              <a:buNone/>
            </a:pPr>
            <a:r>
              <a:rPr lang="hu-HU" sz="2400" dirty="0" smtClean="0">
                <a:latin typeface="Times New Roman" pitchFamily="18" charset="0"/>
                <a:cs typeface="Times New Roman" pitchFamily="18" charset="0"/>
              </a:rPr>
              <a:t>A vers végén a tűzifa a tél képét idézi fel, az elalvás pedig már a halált jelképezi.</a:t>
            </a:r>
            <a:endParaRPr lang="hu-H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052736"/>
            <a:ext cx="6264696" cy="5400600"/>
          </a:xfrm>
        </p:spPr>
        <p:txBody>
          <a:bodyPr>
            <a:noAutofit/>
          </a:bodyPr>
          <a:lstStyle/>
          <a:p>
            <a:pPr marL="0" algn="just">
              <a:buNone/>
            </a:pPr>
            <a:r>
              <a:rPr lang="hu-HU" sz="2400" dirty="0">
                <a:latin typeface="Times New Roman" pitchFamily="18" charset="0"/>
                <a:cs typeface="Times New Roman" pitchFamily="18" charset="0"/>
              </a:rPr>
              <a:t> A mű témája az elmúlás, a költő elgondolkodik, meditál az élete fölött. </a:t>
            </a:r>
            <a:r>
              <a:rPr lang="hu-HU" sz="2400" dirty="0" smtClean="0">
                <a:latin typeface="Times New Roman" pitchFamily="18" charset="0"/>
                <a:cs typeface="Times New Roman" pitchFamily="18" charset="0"/>
              </a:rPr>
              <a:t>A magányosság már az első képben megjelenik, úgy érzi, </a:t>
            </a:r>
            <a:r>
              <a:rPr lang="nn-NO" sz="2400" dirty="0">
                <a:latin typeface="Times New Roman" pitchFamily="18" charset="0"/>
                <a:cs typeface="Times New Roman" pitchFamily="18" charset="0"/>
              </a:rPr>
              <a:t>senki sem venné észre, ha meghalna, nem lenne olyan, akinek </a:t>
            </a:r>
            <a:r>
              <a:rPr lang="nn-NO" sz="2400" dirty="0" smtClean="0">
                <a:latin typeface="Times New Roman" pitchFamily="18" charset="0"/>
                <a:cs typeface="Times New Roman" pitchFamily="18" charset="0"/>
              </a:rPr>
              <a:t>hiányozna.</a:t>
            </a:r>
            <a:r>
              <a:rPr lang="hu-HU" sz="2400" dirty="0" smtClean="0">
                <a:latin typeface="Times New Roman" pitchFamily="18" charset="0"/>
                <a:cs typeface="Times New Roman" pitchFamily="18" charset="0"/>
              </a:rPr>
              <a:t>Ezután az önvád jelenik meg: saját magának okozott szenvedést, már gyermekkorától kezdve. Dacolt, ellenszegült a felnőtteknek- a szülői szónak és a tanárainak. A mű a tél képeivel zárul, és a fiatalkor elmúlásának véglegességén, pótol </a:t>
            </a:r>
            <a:r>
              <a:rPr lang="hu-HU" sz="2400" dirty="0">
                <a:latin typeface="Times New Roman" pitchFamily="18" charset="0"/>
                <a:cs typeface="Times New Roman" pitchFamily="18" charset="0"/>
              </a:rPr>
              <a:t>hatatlanságán. Ez a vers egy magányos ember létösszegzése, csendes fájdalmának kifejezése, búcsúja az élettől. A költő már nem cselekszik, csak "könnyezve hallgat".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179512" y="260648"/>
            <a:ext cx="5725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smtClean="0"/>
              <a:t>Talán eltűnök hirtelen…</a:t>
            </a:r>
            <a:endParaRPr lang="hu-HU" sz="3200" b="1" dirty="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613346"/>
            <a:ext cx="2333625" cy="33432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68927" y="1133750"/>
            <a:ext cx="6048672" cy="3663697"/>
          </a:xfrm>
        </p:spPr>
        <p:txBody>
          <a:bodyPr>
            <a:normAutofit/>
          </a:bodyPr>
          <a:lstStyle/>
          <a:p>
            <a:pPr marL="0" algn="just">
              <a:buNone/>
            </a:pPr>
            <a:r>
              <a:rPr lang="hu-HU" sz="2400" dirty="0">
                <a:latin typeface="Times New Roman" pitchFamily="18" charset="0"/>
                <a:cs typeface="Times New Roman" pitchFamily="18" charset="0"/>
              </a:rPr>
              <a:t>Az </a:t>
            </a:r>
            <a:r>
              <a:rPr lang="hu-HU" sz="2400" dirty="0" smtClean="0">
                <a:latin typeface="Times New Roman" pitchFamily="18" charset="0"/>
                <a:cs typeface="Times New Roman" pitchFamily="18" charset="0"/>
              </a:rPr>
              <a:t>Íme, </a:t>
            </a:r>
            <a:r>
              <a:rPr lang="hu-HU" sz="2400" dirty="0">
                <a:latin typeface="Times New Roman" pitchFamily="18" charset="0"/>
                <a:cs typeface="Times New Roman" pitchFamily="18" charset="0"/>
              </a:rPr>
              <a:t>hát megleltem hazámat... kezdetű vers valószínűleg a költő utolsó költeménye. Ugyancsak „létösszegző” vers, de alapgesztusa már a búcsúzás.   A feleslegesség-élmény oly mértékben uralja a szövegteret, hogy a rokon verseket jellemző önvád teljesen hiányzik</a:t>
            </a:r>
            <a:r>
              <a:rPr lang="hu-H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algn="just">
              <a:buNone/>
            </a:pPr>
            <a:r>
              <a:rPr lang="hu-HU" sz="2400" dirty="0" smtClean="0">
                <a:latin typeface="Times New Roman" pitchFamily="18" charset="0"/>
                <a:cs typeface="Times New Roman" pitchFamily="18" charset="0"/>
              </a:rPr>
              <a:t>Az egyedüllét két szinten is megjelenik, először szó szerint egyedül van, majd a társai között is egyedül érzi magát, ami talán még tragikusabb.</a:t>
            </a:r>
            <a:endParaRPr lang="hu-H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260648"/>
            <a:ext cx="2771800" cy="4250093"/>
          </a:xfrm>
          <a:prstGeom prst="rect">
            <a:avLst/>
          </a:prstGeom>
        </p:spPr>
      </p:pic>
      <p:sp>
        <p:nvSpPr>
          <p:cNvPr id="4" name="Szövegdoboz 3"/>
          <p:cNvSpPr txBox="1"/>
          <p:nvPr/>
        </p:nvSpPr>
        <p:spPr>
          <a:xfrm>
            <a:off x="179512" y="260648"/>
            <a:ext cx="57251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b="1" dirty="0" smtClean="0"/>
              <a:t>Íme hát megleltem hazámat…</a:t>
            </a:r>
            <a:endParaRPr lang="hu-HU" sz="3200" b="1" dirty="0"/>
          </a:p>
        </p:txBody>
      </p:sp>
      <p:sp>
        <p:nvSpPr>
          <p:cNvPr id="5" name="Tartalom helye 2"/>
          <p:cNvSpPr txBox="1">
            <a:spLocks/>
          </p:cNvSpPr>
          <p:nvPr/>
        </p:nvSpPr>
        <p:spPr>
          <a:xfrm>
            <a:off x="250330" y="4797151"/>
            <a:ext cx="8498134" cy="18722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algn="just">
              <a:buFont typeface="Arial" pitchFamily="34" charset="0"/>
              <a:buNone/>
            </a:pPr>
            <a:r>
              <a:rPr lang="hu-HU" sz="2400" dirty="0" smtClean="0">
                <a:latin typeface="Times New Roman" pitchFamily="18" charset="0"/>
                <a:cs typeface="Times New Roman" pitchFamily="18" charset="0"/>
              </a:rPr>
              <a:t>Ebben a versben is megjelennek az évszakok. A költő lelkiállapotához az ősz és a tél áll közel. A vers befejezése mégis pozitív: mások számára fogalmazza meg jókívánságait.</a:t>
            </a:r>
            <a:endParaRPr lang="hu-H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384</Words>
  <Application>Microsoft Office PowerPoint</Application>
  <PresentationFormat>Diavetítés a képernyőre (4:3 oldalarány)</PresentationFormat>
  <Paragraphs>19</Paragraphs>
  <Slides>4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Office-téma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Péter</dc:creator>
  <cp:lastModifiedBy>Péter</cp:lastModifiedBy>
  <cp:revision>10</cp:revision>
  <dcterms:created xsi:type="dcterms:W3CDTF">2015-09-15T05:28:25Z</dcterms:created>
  <dcterms:modified xsi:type="dcterms:W3CDTF">2018-05-16T10:38:11Z</dcterms:modified>
</cp:coreProperties>
</file>